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4"/>
  </p:notesMasterIdLst>
  <p:sldIdLst>
    <p:sldId id="256" r:id="rId2"/>
    <p:sldId id="261" r:id="rId3"/>
    <p:sldId id="265" r:id="rId4"/>
    <p:sldId id="259" r:id="rId5"/>
    <p:sldId id="262" r:id="rId6"/>
    <p:sldId id="263" r:id="rId7"/>
    <p:sldId id="269" r:id="rId8"/>
    <p:sldId id="270" r:id="rId9"/>
    <p:sldId id="264" r:id="rId10"/>
    <p:sldId id="267" r:id="rId11"/>
    <p:sldId id="268" r:id="rId12"/>
    <p:sldId id="266" r:id="rId13"/>
    <p:sldId id="277" r:id="rId14"/>
    <p:sldId id="278" r:id="rId15"/>
    <p:sldId id="279" r:id="rId16"/>
    <p:sldId id="276" r:id="rId17"/>
    <p:sldId id="271" r:id="rId18"/>
    <p:sldId id="272" r:id="rId19"/>
    <p:sldId id="273" r:id="rId20"/>
    <p:sldId id="274" r:id="rId21"/>
    <p:sldId id="275" r:id="rId22"/>
    <p:sldId id="280" r:id="rId23"/>
    <p:sldId id="281" r:id="rId24"/>
    <p:sldId id="283" r:id="rId25"/>
    <p:sldId id="286" r:id="rId26"/>
    <p:sldId id="285" r:id="rId27"/>
    <p:sldId id="284" r:id="rId28"/>
    <p:sldId id="287" r:id="rId29"/>
    <p:sldId id="288" r:id="rId30"/>
    <p:sldId id="291" r:id="rId31"/>
    <p:sldId id="290" r:id="rId32"/>
    <p:sldId id="258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5"/>
    <p:restoredTop sz="94737"/>
  </p:normalViewPr>
  <p:slideViewPr>
    <p:cSldViewPr snapToGrid="0" snapToObjects="1">
      <p:cViewPr varScale="1">
        <p:scale>
          <a:sx n="94" d="100"/>
          <a:sy n="94" d="100"/>
        </p:scale>
        <p:origin x="224" y="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195616-5714-9B4F-91BB-ABE4AF5C85D2}" type="datetimeFigureOut">
              <a:rPr lang="en-US" smtClean="0"/>
              <a:t>2/9/19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11561D-A694-644D-9872-73FA55B7A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6851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11561D-A694-644D-9872-73FA55B7A6F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7966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11561D-A694-644D-9872-73FA55B7A6F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4280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CB1AAA-8A1D-514B-9D0B-27B0795A6B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B8C8C5-774F-4D4F-BAAC-AF8AE5A135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A7E845-3B02-A647-AED3-21E5889C70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9CD34-192A-594C-BA79-5F85F7766E24}" type="datetimeFigureOut">
              <a:rPr lang="en-US" smtClean="0"/>
              <a:t>2/9/19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76991E-FE92-EC41-A55F-5A5F5606BE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783B0F-E65F-D749-AB73-FBFD930750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21612-BCF0-2E4B-AEE3-382F8EC481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3016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5B4DE-A832-EF4C-B2A9-F403329A88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3132541-AC41-7E4A-AC94-62F3629192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0E929A-C86B-2442-804E-B6093897BF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9CD34-192A-594C-BA79-5F85F7766E24}" type="datetimeFigureOut">
              <a:rPr lang="en-US" smtClean="0"/>
              <a:t>2/9/19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25410F-8470-8847-BC60-7273A67645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F542FE-89DE-A941-B137-B02EAEB99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21612-BCF0-2E4B-AEE3-382F8EC481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4259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F163EFA-3F1F-3A4B-99A7-F610260D7E4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BF25220-F003-1648-AD62-276D1AB0E7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887740-72FB-4A40-A82B-2A0918BD8D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9CD34-192A-594C-BA79-5F85F7766E24}" type="datetimeFigureOut">
              <a:rPr lang="en-US" smtClean="0"/>
              <a:t>2/9/19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F8EC5A-A852-8B49-909F-A238BB08CC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EE9124-2B6A-624A-9693-FF8B61443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21612-BCF0-2E4B-AEE3-382F8EC481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5953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BE598C-3CE2-2C45-8936-DD5DA5EA7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E7C1D4-B722-9642-AAB8-3892A726E0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E6E63F-2DAA-454A-974E-AFF4000300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9CD34-192A-594C-BA79-5F85F7766E24}" type="datetimeFigureOut">
              <a:rPr lang="en-US" smtClean="0"/>
              <a:t>2/9/19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650E22-488D-9D4E-AE27-705C7F96D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1DC2D1-A32F-0C4C-973A-28C64B4A48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21612-BCF0-2E4B-AEE3-382F8EC481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7962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CF7F46-E642-954B-938E-3F31021748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C007F5-8E13-064B-96A8-50B099B32C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5F4080-DA1A-A94C-A2EB-6852D6732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9CD34-192A-594C-BA79-5F85F7766E24}" type="datetimeFigureOut">
              <a:rPr lang="en-US" smtClean="0"/>
              <a:t>2/9/19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6DD5A8-CD5E-EC4D-9012-5D89BA8A2F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0C9C9F-B277-464C-B487-FBBD365C09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21612-BCF0-2E4B-AEE3-382F8EC481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6799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EB3DD1-1033-BB4B-A6DC-3CF26F9FD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B29424-B90F-7348-8333-A347935D52E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0CB09F-3034-344D-A2C7-9383C23773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462DE4-A83C-6745-8C40-C385A1DC23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9CD34-192A-594C-BA79-5F85F7766E24}" type="datetimeFigureOut">
              <a:rPr lang="en-US" smtClean="0"/>
              <a:t>2/9/19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C4FB44-E819-4B40-97C2-D27F88545F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DE1DD1-256D-6D4E-B1C5-A0C4381BB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21612-BCF0-2E4B-AEE3-382F8EC481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4909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2FFD83-B864-7C48-9CFA-5B8805590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B569F2-F472-3045-9170-175BEE16B9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1D844F-7AB8-FB4A-89D9-AAD76D6A36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C5F7F6-3D10-F743-8FDF-2920FE2954D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CA5D4CB-4C22-844B-92CC-55530895B35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A78A771-9D4A-3C4A-B1CA-6C2C8B5CFD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9CD34-192A-594C-BA79-5F85F7766E24}" type="datetimeFigureOut">
              <a:rPr lang="en-US" smtClean="0"/>
              <a:t>2/9/19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4F456ED-7FBE-6444-9DB2-1CE5DE9E62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40A6BC4-EC7C-B449-B880-9D0E40D39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21612-BCF0-2E4B-AEE3-382F8EC481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4721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B82CFE-65B8-E842-BD68-A252BB2039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06B9B35-4A88-0349-9571-E0E306158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9CD34-192A-594C-BA79-5F85F7766E24}" type="datetimeFigureOut">
              <a:rPr lang="en-US" smtClean="0"/>
              <a:t>2/9/19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A9B9EA-B96F-E943-80D1-7E2206A931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2E1877-D2E3-974A-A8B1-7102842020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21612-BCF0-2E4B-AEE3-382F8EC481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17512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D1255DB-D6E8-C04C-93BD-ACC490D848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9CD34-192A-594C-BA79-5F85F7766E24}" type="datetimeFigureOut">
              <a:rPr lang="en-US" smtClean="0"/>
              <a:t>2/9/19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AB0D0E-CC69-F84B-B87E-7F62082D4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49EC3B-BF47-2543-B075-38ED4F99DC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21612-BCF0-2E4B-AEE3-382F8EC481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0583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D6A4B-9DEC-5C44-B1DC-8211C69CB7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544965-E4C8-544A-8137-4D4E064674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A60661-B15A-DD4F-B46C-142AF47843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70D102-87AC-074D-9FF7-915A55B877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9CD34-192A-594C-BA79-5F85F7766E24}" type="datetimeFigureOut">
              <a:rPr lang="en-US" smtClean="0"/>
              <a:t>2/9/19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589C37-940D-284C-AC23-69762AE045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81D196-818D-7445-9F73-BA69DEB73B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21612-BCF0-2E4B-AEE3-382F8EC481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2415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7CAD0-3B7F-5049-8A8D-0DC4D118D1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45BFB56-2B17-1C40-BE43-10B918F0268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5AB4F6-C076-3F4A-B873-1DF0C5BCB6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8008EF-6555-4A43-AA2C-113219196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9CD34-192A-594C-BA79-5F85F7766E24}" type="datetimeFigureOut">
              <a:rPr lang="en-US" smtClean="0"/>
              <a:t>2/9/19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2F66AB-82DA-384A-9FA5-3E292ADE73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67A151-43DA-494F-8912-4A736514BE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21612-BCF0-2E4B-AEE3-382F8EC481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1674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190B017-42FE-1C4B-9EAA-6629EE3249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6AA08A-45D2-7144-8CCF-45956CC25E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B95A8A-7204-5A4F-82B0-231D0CD6240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F9CD34-192A-594C-BA79-5F85F7766E24}" type="datetimeFigureOut">
              <a:rPr lang="en-US" smtClean="0"/>
              <a:t>2/9/19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E848B8-D9E5-9F44-B06D-433D2E46FF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ABB20D-6DFC-3649-8602-3D81652E82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B21612-BCF0-2E4B-AEE3-382F8EC481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422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4A6688B-3DD7-0048-A0AD-D4E1F80F5D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740678-3339-FA48-8198-DBCF031B1A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92119" y="1858792"/>
            <a:ext cx="5058770" cy="23876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Plant responses to temperature over space and time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FA3CE9-5156-4C4E-B574-4BBB6C94CC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30472" y="6105184"/>
            <a:ext cx="9144000" cy="129994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7030A0"/>
                </a:solidFill>
              </a:rPr>
              <a:t>February 12, 2019</a:t>
            </a:r>
          </a:p>
        </p:txBody>
      </p:sp>
    </p:spTree>
    <p:extLst>
      <p:ext uri="{BB962C8B-B14F-4D97-AF65-F5344CB8AC3E}">
        <p14:creationId xmlns:p14="http://schemas.microsoft.com/office/powerpoint/2010/main" val="12297861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B36252-6886-704C-A1EA-798B3E477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Diffusion</a:t>
            </a:r>
            <a:r>
              <a:rPr lang="en-US" dirty="0"/>
              <a:t>: movement from area of low concentration to high concentration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FECB6D-5E12-554B-B6B3-0C31EDACBD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3300" y="2623972"/>
            <a:ext cx="2565400" cy="256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7448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E8D5D7-CCB5-194D-9EC1-E821A93D61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Diffusion rates increase with temperature (Fick’s law coefficient increases)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E5AFED8-AFD3-024D-A187-B48FC1C50C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6804" y="2159960"/>
            <a:ext cx="5698391" cy="4561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7668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186EB-9D14-7C4E-8B4B-4D51A1D0E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BB25BF-B065-B94D-82F3-3EE934D0EA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4800" dirty="0">
                <a:solidFill>
                  <a:schemeClr val="bg2"/>
                </a:solidFill>
              </a:rPr>
              <a:t>How does temperature change in natural environments?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800" dirty="0"/>
              <a:t>Why does temperature variation matter for plants?</a:t>
            </a:r>
          </a:p>
        </p:txBody>
      </p:sp>
    </p:spTree>
    <p:extLst>
      <p:ext uri="{BB962C8B-B14F-4D97-AF65-F5344CB8AC3E}">
        <p14:creationId xmlns:p14="http://schemas.microsoft.com/office/powerpoint/2010/main" val="17879183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276DC-3A9E-154B-8DB8-B775947EB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Respiration</a:t>
            </a:r>
            <a:r>
              <a:rPr lang="en-US" dirty="0"/>
              <a:t> and temperature</a:t>
            </a:r>
          </a:p>
        </p:txBody>
      </p:sp>
    </p:spTree>
    <p:extLst>
      <p:ext uri="{BB962C8B-B14F-4D97-AF65-F5344CB8AC3E}">
        <p14:creationId xmlns:p14="http://schemas.microsoft.com/office/powerpoint/2010/main" val="27856433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276DC-3A9E-154B-8DB8-B775947EB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Respiration</a:t>
            </a:r>
            <a:r>
              <a:rPr lang="en-US" dirty="0"/>
              <a:t> and temperature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13C0F1-42EF-2F4F-AB13-1D80F18F70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4000" dirty="0"/>
              <a:t>Enzymatic rates increase with 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000" dirty="0"/>
              <a:t>Substrate affinity increases with T</a:t>
            </a:r>
          </a:p>
          <a:p>
            <a:pPr marL="514350" indent="-514350">
              <a:buFont typeface="+mj-lt"/>
              <a:buAutoNum type="arabicPeriod"/>
            </a:pP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4510047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276DC-3A9E-154B-8DB8-B775947EB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Respiration</a:t>
            </a:r>
            <a:r>
              <a:rPr lang="en-US" dirty="0"/>
              <a:t> and temperature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13C0F1-42EF-2F4F-AB13-1D80F18F70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4000" dirty="0"/>
              <a:t>Enzymatic rates increase with 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000" dirty="0"/>
              <a:t>Substrate affinity increases with T</a:t>
            </a:r>
          </a:p>
          <a:p>
            <a:pPr marL="514350" indent="-514350">
              <a:buFont typeface="+mj-lt"/>
              <a:buAutoNum type="arabicPeriod"/>
            </a:pPr>
            <a:endParaRPr lang="en-US" sz="4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62A7CD-493D-6F49-963E-57540279BFB0}"/>
              </a:ext>
            </a:extLst>
          </p:cNvPr>
          <p:cNvSpPr txBox="1"/>
          <p:nvPr/>
        </p:nvSpPr>
        <p:spPr>
          <a:xfrm>
            <a:off x="1373713" y="4435521"/>
            <a:ext cx="944457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00B050"/>
                </a:solidFill>
              </a:rPr>
              <a:t>What should the response look like?</a:t>
            </a:r>
          </a:p>
        </p:txBody>
      </p:sp>
    </p:spTree>
    <p:extLst>
      <p:ext uri="{BB962C8B-B14F-4D97-AF65-F5344CB8AC3E}">
        <p14:creationId xmlns:p14="http://schemas.microsoft.com/office/powerpoint/2010/main" val="12827023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276DC-3A9E-154B-8DB8-B775947EB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Photosynthesis</a:t>
            </a:r>
            <a:r>
              <a:rPr lang="en-US" dirty="0"/>
              <a:t> and temperature</a:t>
            </a:r>
          </a:p>
        </p:txBody>
      </p:sp>
    </p:spTree>
    <p:extLst>
      <p:ext uri="{BB962C8B-B14F-4D97-AF65-F5344CB8AC3E}">
        <p14:creationId xmlns:p14="http://schemas.microsoft.com/office/powerpoint/2010/main" val="11342431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276DC-3A9E-154B-8DB8-B775947EB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Photosynthesis</a:t>
            </a:r>
            <a:r>
              <a:rPr lang="en-US" dirty="0"/>
              <a:t> and temperature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13C0F1-42EF-2F4F-AB13-1D80F18F70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4000" dirty="0"/>
              <a:t>Enzymatic rates increase with 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000" dirty="0"/>
              <a:t>Substrate affinity increases with T</a:t>
            </a:r>
          </a:p>
          <a:p>
            <a:pPr marL="514350" indent="-514350">
              <a:buFont typeface="+mj-lt"/>
              <a:buAutoNum type="arabicPeriod"/>
            </a:pP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9416754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276DC-3A9E-154B-8DB8-B775947EB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Photosynthesis</a:t>
            </a:r>
            <a:r>
              <a:rPr lang="en-US" dirty="0"/>
              <a:t> and temperature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13C0F1-42EF-2F4F-AB13-1D80F18F70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4000" dirty="0"/>
              <a:t>Enzymatic rates increase with 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000" dirty="0"/>
              <a:t>Substrate affinity increases with T</a:t>
            </a:r>
          </a:p>
          <a:p>
            <a:pPr marL="514350" indent="-514350">
              <a:buFont typeface="+mj-lt"/>
              <a:buAutoNum type="arabicPeriod"/>
            </a:pPr>
            <a:endParaRPr lang="en-US" sz="4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62A7CD-493D-6F49-963E-57540279BFB0}"/>
              </a:ext>
            </a:extLst>
          </p:cNvPr>
          <p:cNvSpPr txBox="1"/>
          <p:nvPr/>
        </p:nvSpPr>
        <p:spPr>
          <a:xfrm>
            <a:off x="1373713" y="4435521"/>
            <a:ext cx="944457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00B050"/>
                </a:solidFill>
              </a:rPr>
              <a:t>What should the response look like?</a:t>
            </a:r>
          </a:p>
        </p:txBody>
      </p:sp>
    </p:spTree>
    <p:extLst>
      <p:ext uri="{BB962C8B-B14F-4D97-AF65-F5344CB8AC3E}">
        <p14:creationId xmlns:p14="http://schemas.microsoft.com/office/powerpoint/2010/main" val="127212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276DC-3A9E-154B-8DB8-B775947EB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Photosynthesis</a:t>
            </a:r>
            <a:r>
              <a:rPr lang="en-US" dirty="0"/>
              <a:t> and temperature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13C0F1-42EF-2F4F-AB13-1D80F18F70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71531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200" dirty="0"/>
              <a:t>Enzymatic rates increase with 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Substrate affinity increases with 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>
                <a:solidFill>
                  <a:srgbClr val="7030A0"/>
                </a:solidFill>
              </a:rPr>
              <a:t>Rubisco likes O2 more at higher T!</a:t>
            </a:r>
            <a:endParaRPr lang="en-US" dirty="0">
              <a:solidFill>
                <a:srgbClr val="7030A0"/>
              </a:solidFill>
            </a:endParaRPr>
          </a:p>
          <a:p>
            <a:pPr marL="514350" indent="-514350">
              <a:buFont typeface="+mj-lt"/>
              <a:buAutoNum type="arabicPeriod"/>
            </a:pPr>
            <a:endParaRPr lang="en-US" sz="3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244BC2-12F7-1F44-A3AF-C5805A9A75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9857" y="1206500"/>
            <a:ext cx="5689600" cy="5589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311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186EB-9D14-7C4E-8B4B-4D51A1D0E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BB25BF-B065-B94D-82F3-3EE934D0EA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4800" dirty="0"/>
              <a:t>How does temperature change in natural environments?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FFEA93-4BBA-E74A-AB45-81E475A98D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3315" y="2743199"/>
            <a:ext cx="1955042" cy="3910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6660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FED2E80-56B1-F94C-AAFE-E300267638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699" y="1453243"/>
            <a:ext cx="5334758" cy="524098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98276DC-3A9E-154B-8DB8-B775947EB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Photosynthesis</a:t>
            </a:r>
            <a:r>
              <a:rPr lang="en-US" dirty="0"/>
              <a:t> and temperature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13C0F1-42EF-2F4F-AB13-1D80F18F70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71531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200" dirty="0"/>
              <a:t>Enzymatic rates increase with 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Substrate affinity increases with 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>
                <a:solidFill>
                  <a:srgbClr val="7030A0"/>
                </a:solidFill>
              </a:rPr>
              <a:t>Rubisco likes O2 more at higher T!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>
                <a:solidFill>
                  <a:srgbClr val="7030A0"/>
                </a:solidFill>
              </a:rPr>
              <a:t>Stomata close at higher T!</a:t>
            </a:r>
            <a:endParaRPr lang="en-US" dirty="0">
              <a:solidFill>
                <a:srgbClr val="7030A0"/>
              </a:solidFill>
            </a:endParaRPr>
          </a:p>
          <a:p>
            <a:pPr marL="514350" indent="-514350">
              <a:buFont typeface="+mj-lt"/>
              <a:buAutoNum type="arabicPeriod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5581671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276DC-3A9E-154B-8DB8-B775947EB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Photosynthesis</a:t>
            </a:r>
            <a:r>
              <a:rPr lang="en-US" dirty="0"/>
              <a:t> and temperature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13C0F1-42EF-2F4F-AB13-1D80F18F70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4000" dirty="0"/>
              <a:t>Enzymatic rates increase with 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000" dirty="0"/>
              <a:t>Substrate affinity increases with 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000" dirty="0">
                <a:solidFill>
                  <a:srgbClr val="7030A0"/>
                </a:solidFill>
              </a:rPr>
              <a:t>Rubisco likes O2 more at higher T!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000" dirty="0">
                <a:solidFill>
                  <a:srgbClr val="7030A0"/>
                </a:solidFill>
              </a:rPr>
              <a:t>Stomata close at higher T!</a:t>
            </a:r>
            <a:endParaRPr lang="en-US" sz="4000" dirty="0"/>
          </a:p>
          <a:p>
            <a:pPr marL="514350" indent="-514350">
              <a:buFont typeface="+mj-lt"/>
              <a:buAutoNum type="arabicPeriod"/>
            </a:pPr>
            <a:endParaRPr lang="en-US" sz="4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62A7CD-493D-6F49-963E-57540279BFB0}"/>
              </a:ext>
            </a:extLst>
          </p:cNvPr>
          <p:cNvSpPr txBox="1"/>
          <p:nvPr/>
        </p:nvSpPr>
        <p:spPr>
          <a:xfrm>
            <a:off x="1373713" y="4913192"/>
            <a:ext cx="944457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00B050"/>
                </a:solidFill>
              </a:rPr>
              <a:t>What should the response look like?</a:t>
            </a:r>
          </a:p>
        </p:txBody>
      </p:sp>
    </p:spTree>
    <p:extLst>
      <p:ext uri="{BB962C8B-B14F-4D97-AF65-F5344CB8AC3E}">
        <p14:creationId xmlns:p14="http://schemas.microsoft.com/office/powerpoint/2010/main" val="3111248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276DC-3A9E-154B-8DB8-B775947EB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Transpiration</a:t>
            </a:r>
            <a:r>
              <a:rPr lang="en-US" dirty="0"/>
              <a:t> and temperature</a:t>
            </a:r>
          </a:p>
        </p:txBody>
      </p:sp>
    </p:spTree>
    <p:extLst>
      <p:ext uri="{BB962C8B-B14F-4D97-AF65-F5344CB8AC3E}">
        <p14:creationId xmlns:p14="http://schemas.microsoft.com/office/powerpoint/2010/main" val="28842797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276DC-3A9E-154B-8DB8-B775947EB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Transpiration</a:t>
            </a:r>
            <a:r>
              <a:rPr lang="en-US" dirty="0"/>
              <a:t> and temperature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13C0F1-42EF-2F4F-AB13-1D80F18F70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4000" dirty="0"/>
              <a:t>Diffusion rates increase with T</a:t>
            </a:r>
          </a:p>
        </p:txBody>
      </p:sp>
    </p:spTree>
    <p:extLst>
      <p:ext uri="{BB962C8B-B14F-4D97-AF65-F5344CB8AC3E}">
        <p14:creationId xmlns:p14="http://schemas.microsoft.com/office/powerpoint/2010/main" val="20378033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276DC-3A9E-154B-8DB8-B775947EB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Transpiration</a:t>
            </a:r>
            <a:r>
              <a:rPr lang="en-US" dirty="0"/>
              <a:t> and temperature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13C0F1-42EF-2F4F-AB13-1D80F18F70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4000" dirty="0"/>
              <a:t>Diffusion rates increase with 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16A437-7E4F-2248-B7FD-1229290EBA74}"/>
              </a:ext>
            </a:extLst>
          </p:cNvPr>
          <p:cNvSpPr txBox="1"/>
          <p:nvPr/>
        </p:nvSpPr>
        <p:spPr>
          <a:xfrm>
            <a:off x="1373713" y="4435521"/>
            <a:ext cx="944457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00B050"/>
                </a:solidFill>
              </a:rPr>
              <a:t>What should the response look like?</a:t>
            </a:r>
          </a:p>
        </p:txBody>
      </p:sp>
    </p:spTree>
    <p:extLst>
      <p:ext uri="{BB962C8B-B14F-4D97-AF65-F5344CB8AC3E}">
        <p14:creationId xmlns:p14="http://schemas.microsoft.com/office/powerpoint/2010/main" val="41254287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276DC-3A9E-154B-8DB8-B775947EB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Transpiration</a:t>
            </a:r>
            <a:r>
              <a:rPr lang="en-US" dirty="0"/>
              <a:t> and temperature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13C0F1-42EF-2F4F-AB13-1D80F18F70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99078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4000" dirty="0"/>
              <a:t>Diffusion rates increase with 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000" dirty="0">
                <a:solidFill>
                  <a:srgbClr val="0070C0"/>
                </a:solidFill>
              </a:rPr>
              <a:t>Stomata close with increased T!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B77A5ED-D3B0-2C4F-9B7C-1B3FE91B35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7242" y="1380802"/>
            <a:ext cx="5334758" cy="5240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4039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276DC-3A9E-154B-8DB8-B775947EB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Transpiration</a:t>
            </a:r>
            <a:r>
              <a:rPr lang="en-US" dirty="0"/>
              <a:t> and temperature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13C0F1-42EF-2F4F-AB13-1D80F18F70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99078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4000" dirty="0"/>
              <a:t>Diffusion rates increase with 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000" dirty="0">
                <a:solidFill>
                  <a:srgbClr val="0070C0"/>
                </a:solidFill>
              </a:rPr>
              <a:t>Stomata close with increased T!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000" dirty="0">
                <a:solidFill>
                  <a:srgbClr val="0070C0"/>
                </a:solidFill>
              </a:rPr>
              <a:t>Leaves cool with increased T!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17DD01-3E89-BD4E-8B62-28E84E24A1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7091" y="1281977"/>
            <a:ext cx="3613401" cy="543863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8C7DFB7-2F38-2646-A565-F3843B26319D}"/>
              </a:ext>
            </a:extLst>
          </p:cNvPr>
          <p:cNvSpPr txBox="1"/>
          <p:nvPr/>
        </p:nvSpPr>
        <p:spPr>
          <a:xfrm>
            <a:off x="10811301" y="6488668"/>
            <a:ext cx="1380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Gates (1968)</a:t>
            </a:r>
          </a:p>
        </p:txBody>
      </p:sp>
    </p:spTree>
    <p:extLst>
      <p:ext uri="{BB962C8B-B14F-4D97-AF65-F5344CB8AC3E}">
        <p14:creationId xmlns:p14="http://schemas.microsoft.com/office/powerpoint/2010/main" val="26920593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276DC-3A9E-154B-8DB8-B775947EB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Transpiration</a:t>
            </a:r>
            <a:r>
              <a:rPr lang="en-US" dirty="0"/>
              <a:t> and temperature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13C0F1-42EF-2F4F-AB13-1D80F18F70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4000" dirty="0"/>
              <a:t>Diffusion rates increase with 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000" dirty="0">
                <a:solidFill>
                  <a:srgbClr val="0070C0"/>
                </a:solidFill>
              </a:rPr>
              <a:t>Stomata close with increased T!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000" dirty="0">
                <a:solidFill>
                  <a:srgbClr val="0070C0"/>
                </a:solidFill>
              </a:rPr>
              <a:t>Leaves cool with increased T!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16A437-7E4F-2248-B7FD-1229290EBA74}"/>
              </a:ext>
            </a:extLst>
          </p:cNvPr>
          <p:cNvSpPr txBox="1"/>
          <p:nvPr/>
        </p:nvSpPr>
        <p:spPr>
          <a:xfrm>
            <a:off x="1373713" y="4435521"/>
            <a:ext cx="944457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00B050"/>
                </a:solidFill>
              </a:rPr>
              <a:t>What should the response look like?</a:t>
            </a:r>
          </a:p>
        </p:txBody>
      </p:sp>
    </p:spTree>
    <p:extLst>
      <p:ext uri="{BB962C8B-B14F-4D97-AF65-F5344CB8AC3E}">
        <p14:creationId xmlns:p14="http://schemas.microsoft.com/office/powerpoint/2010/main" val="20631958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8B424-B50C-EC40-9788-9842E6C6F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now what about acclimation!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A21B2F-3491-984B-B42C-2CE7099399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94698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98E4CCA-03F5-1F4B-8500-71F4F5B9E7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5870"/>
          <a:stretch/>
        </p:blipFill>
        <p:spPr>
          <a:xfrm>
            <a:off x="6432525" y="2101754"/>
            <a:ext cx="5612328" cy="317993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A762A6C-6E44-1F4E-B81C-269F0C624C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5970"/>
          <a:stretch/>
        </p:blipFill>
        <p:spPr>
          <a:xfrm>
            <a:off x="0" y="2060812"/>
            <a:ext cx="5701209" cy="322087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A3AAE65-08D9-704E-9C32-1F54128DD129}"/>
              </a:ext>
            </a:extLst>
          </p:cNvPr>
          <p:cNvSpPr txBox="1"/>
          <p:nvPr/>
        </p:nvSpPr>
        <p:spPr>
          <a:xfrm>
            <a:off x="0" y="6488668"/>
            <a:ext cx="2401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Gunderson et al. (2010)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2548EA-90C9-8B46-87BE-19F6D980821A}"/>
              </a:ext>
            </a:extLst>
          </p:cNvPr>
          <p:cNvSpPr txBox="1"/>
          <p:nvPr/>
        </p:nvSpPr>
        <p:spPr>
          <a:xfrm>
            <a:off x="10378298" y="6488668"/>
            <a:ext cx="1813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Silim</a:t>
            </a:r>
            <a:r>
              <a:rPr lang="en-US" dirty="0"/>
              <a:t> et al. (2010)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E11632-F4B4-9843-A692-08A35C2B7A22}"/>
              </a:ext>
            </a:extLst>
          </p:cNvPr>
          <p:cNvSpPr txBox="1"/>
          <p:nvPr/>
        </p:nvSpPr>
        <p:spPr>
          <a:xfrm>
            <a:off x="455103" y="690054"/>
            <a:ext cx="101948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B050"/>
                </a:solidFill>
              </a:rPr>
              <a:t>Acclimation leads to a roughly homeostatic response!</a:t>
            </a:r>
          </a:p>
        </p:txBody>
      </p:sp>
    </p:spTree>
    <p:extLst>
      <p:ext uri="{BB962C8B-B14F-4D97-AF65-F5344CB8AC3E}">
        <p14:creationId xmlns:p14="http://schemas.microsoft.com/office/powerpoint/2010/main" val="39374889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186EB-9D14-7C4E-8B4B-4D51A1D0E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BB25BF-B065-B94D-82F3-3EE934D0EA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4800" dirty="0">
                <a:solidFill>
                  <a:schemeClr val="bg2"/>
                </a:solidFill>
              </a:rPr>
              <a:t>How does temperature change in natural environments?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800" dirty="0"/>
              <a:t>Why does temperature variation matter for plants?</a:t>
            </a:r>
          </a:p>
        </p:txBody>
      </p:sp>
    </p:spTree>
    <p:extLst>
      <p:ext uri="{BB962C8B-B14F-4D97-AF65-F5344CB8AC3E}">
        <p14:creationId xmlns:p14="http://schemas.microsoft.com/office/powerpoint/2010/main" val="27004380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A72D5D7-0BBF-BE4B-A51F-1026C7A1BF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983" y="489328"/>
            <a:ext cx="5498815" cy="596504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4F2F27A-496D-6240-839B-0DFDDA24351C}"/>
              </a:ext>
            </a:extLst>
          </p:cNvPr>
          <p:cNvSpPr txBox="1"/>
          <p:nvPr/>
        </p:nvSpPr>
        <p:spPr>
          <a:xfrm>
            <a:off x="6605517" y="2333767"/>
            <a:ext cx="52101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2060"/>
                </a:solidFill>
              </a:rPr>
              <a:t>CUE = photosynthesis / respiration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B2D0FE1-1B13-1C42-BA27-258D4BF153DC}"/>
              </a:ext>
            </a:extLst>
          </p:cNvPr>
          <p:cNvSpPr txBox="1"/>
          <p:nvPr/>
        </p:nvSpPr>
        <p:spPr>
          <a:xfrm>
            <a:off x="10691909" y="6488668"/>
            <a:ext cx="1500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Gifford (2003)</a:t>
            </a:r>
          </a:p>
        </p:txBody>
      </p:sp>
    </p:spTree>
    <p:extLst>
      <p:ext uri="{BB962C8B-B14F-4D97-AF65-F5344CB8AC3E}">
        <p14:creationId xmlns:p14="http://schemas.microsoft.com/office/powerpoint/2010/main" val="27247033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186EB-9D14-7C4E-8B4B-4D51A1D0E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BB25BF-B065-B94D-82F3-3EE934D0EA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4800" dirty="0">
                <a:solidFill>
                  <a:schemeClr val="bg2"/>
                </a:solidFill>
              </a:rPr>
              <a:t>How does temperature change in natural environments?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800" dirty="0">
                <a:solidFill>
                  <a:schemeClr val="bg2"/>
                </a:solidFill>
              </a:rPr>
              <a:t>Why does temperature variation matter for plants?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800" dirty="0"/>
              <a:t>Does any of this even matter?</a:t>
            </a:r>
          </a:p>
        </p:txBody>
      </p:sp>
    </p:spTree>
    <p:extLst>
      <p:ext uri="{BB962C8B-B14F-4D97-AF65-F5344CB8AC3E}">
        <p14:creationId xmlns:p14="http://schemas.microsoft.com/office/powerpoint/2010/main" val="14715010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B88B31-77D4-5E4E-BC78-D41CFD78E5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Will a 3-5°C increase in temperature matter?</a:t>
            </a:r>
            <a:br>
              <a:rPr lang="en-US" dirty="0"/>
            </a:br>
            <a:r>
              <a:rPr lang="en-US" dirty="0"/>
              <a:t>Why or why not?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26BF021-1A42-BB48-8263-0AB9BA6380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4228" r="48879" b="31543"/>
          <a:stretch/>
        </p:blipFill>
        <p:spPr>
          <a:xfrm>
            <a:off x="2415654" y="2062985"/>
            <a:ext cx="6805805" cy="405338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6C06386-F0FF-7C4C-8ACD-99ACF9140FF2}"/>
              </a:ext>
            </a:extLst>
          </p:cNvPr>
          <p:cNvSpPr txBox="1"/>
          <p:nvPr/>
        </p:nvSpPr>
        <p:spPr>
          <a:xfrm>
            <a:off x="0" y="6488668"/>
            <a:ext cx="1269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IPCC (2013)</a:t>
            </a:r>
          </a:p>
        </p:txBody>
      </p:sp>
    </p:spTree>
    <p:extLst>
      <p:ext uri="{BB962C8B-B14F-4D97-AF65-F5344CB8AC3E}">
        <p14:creationId xmlns:p14="http://schemas.microsoft.com/office/powerpoint/2010/main" val="40756768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D1C84-F9C7-264E-A4BE-63B123D38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Processes that respond to temperature: </a:t>
            </a:r>
            <a:r>
              <a:rPr lang="en-US" dirty="0">
                <a:solidFill>
                  <a:srgbClr val="7030A0"/>
                </a:solidFill>
              </a:rPr>
              <a:t>Enzymatic potential</a:t>
            </a:r>
          </a:p>
        </p:txBody>
      </p:sp>
    </p:spTree>
    <p:extLst>
      <p:ext uri="{BB962C8B-B14F-4D97-AF65-F5344CB8AC3E}">
        <p14:creationId xmlns:p14="http://schemas.microsoft.com/office/powerpoint/2010/main" val="30875989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E4B6D8-C20B-2446-AB2F-38973A0843AA}"/>
              </a:ext>
            </a:extLst>
          </p:cNvPr>
          <p:cNvSpPr txBox="1"/>
          <p:nvPr/>
        </p:nvSpPr>
        <p:spPr>
          <a:xfrm>
            <a:off x="7681373" y="1583141"/>
            <a:ext cx="420806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Enzyme rate (Vmax) is the result of both the activation rate and deactivation rate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Leads to a peaked exponential response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2025BE-09DA-6D47-B9A7-3BAE69B626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919" y="371428"/>
            <a:ext cx="6502400" cy="638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9100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E4B6D8-C20B-2446-AB2F-38973A0843AA}"/>
              </a:ext>
            </a:extLst>
          </p:cNvPr>
          <p:cNvSpPr txBox="1"/>
          <p:nvPr/>
        </p:nvSpPr>
        <p:spPr>
          <a:xfrm>
            <a:off x="7681373" y="1583141"/>
            <a:ext cx="420806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This peak may change based on acclimation</a:t>
            </a:r>
          </a:p>
          <a:p>
            <a:endParaRPr lang="en-US" sz="2400" dirty="0"/>
          </a:p>
          <a:p>
            <a:r>
              <a:rPr lang="en-US" sz="2400" dirty="0">
                <a:solidFill>
                  <a:srgbClr val="FF0000"/>
                </a:solidFill>
              </a:rPr>
              <a:t>Red = warm acclimated</a:t>
            </a:r>
          </a:p>
          <a:p>
            <a:r>
              <a:rPr lang="en-US" sz="2400" dirty="0">
                <a:solidFill>
                  <a:srgbClr val="0070C0"/>
                </a:solidFill>
              </a:rPr>
              <a:t>Blue = cold acclimated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2025BE-09DA-6D47-B9A7-3BAE69B626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919" y="371428"/>
            <a:ext cx="6502400" cy="63881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0EB758E-1514-5F43-AD11-2F2D4CE4DD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919" y="371428"/>
            <a:ext cx="6502400" cy="638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1969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D1C84-F9C7-264E-A4BE-63B123D38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Processes that respond to temperature: </a:t>
            </a:r>
            <a:r>
              <a:rPr lang="en-US" dirty="0">
                <a:solidFill>
                  <a:srgbClr val="7030A0"/>
                </a:solidFill>
              </a:rPr>
              <a:t>Substrate affinity</a:t>
            </a:r>
          </a:p>
        </p:txBody>
      </p:sp>
    </p:spTree>
    <p:extLst>
      <p:ext uri="{BB962C8B-B14F-4D97-AF65-F5344CB8AC3E}">
        <p14:creationId xmlns:p14="http://schemas.microsoft.com/office/powerpoint/2010/main" val="7547963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B2E7801-CF40-BD48-B22D-52F65DC2019D}"/>
              </a:ext>
            </a:extLst>
          </p:cNvPr>
          <p:cNvSpPr txBox="1"/>
          <p:nvPr/>
        </p:nvSpPr>
        <p:spPr>
          <a:xfrm>
            <a:off x="7681373" y="1583141"/>
            <a:ext cx="420806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Substrate affinity increases with temperature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The change is dependent on the substrate and enzyme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A655288-6D25-6549-93FC-F931BFD545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737" y="221302"/>
            <a:ext cx="6502400" cy="638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4865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D1C84-F9C7-264E-A4BE-63B123D38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Processes that respond to temperature: </a:t>
            </a:r>
            <a:r>
              <a:rPr lang="en-US" dirty="0">
                <a:solidFill>
                  <a:srgbClr val="7030A0"/>
                </a:solidFill>
              </a:rPr>
              <a:t>Diffusion</a:t>
            </a:r>
          </a:p>
        </p:txBody>
      </p:sp>
    </p:spTree>
    <p:extLst>
      <p:ext uri="{BB962C8B-B14F-4D97-AF65-F5344CB8AC3E}">
        <p14:creationId xmlns:p14="http://schemas.microsoft.com/office/powerpoint/2010/main" val="10659487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180</TotalTime>
  <Words>477</Words>
  <Application>Microsoft Macintosh PowerPoint</Application>
  <PresentationFormat>Widescreen</PresentationFormat>
  <Paragraphs>91</Paragraphs>
  <Slides>32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6" baseType="lpstr">
      <vt:lpstr>Arial</vt:lpstr>
      <vt:lpstr>Calibri</vt:lpstr>
      <vt:lpstr>Calibri Light</vt:lpstr>
      <vt:lpstr>Office Theme</vt:lpstr>
      <vt:lpstr>Plant responses to temperature over space and time</vt:lpstr>
      <vt:lpstr>Class questions</vt:lpstr>
      <vt:lpstr>Class questions</vt:lpstr>
      <vt:lpstr>Processes that respond to temperature: Enzymatic potential</vt:lpstr>
      <vt:lpstr>PowerPoint Presentation</vt:lpstr>
      <vt:lpstr>PowerPoint Presentation</vt:lpstr>
      <vt:lpstr>Processes that respond to temperature: Substrate affinity</vt:lpstr>
      <vt:lpstr>PowerPoint Presentation</vt:lpstr>
      <vt:lpstr>Processes that respond to temperature: Diffusion</vt:lpstr>
      <vt:lpstr>Diffusion: movement from area of low concentration to high concentration</vt:lpstr>
      <vt:lpstr>Diffusion rates increase with temperature (Fick’s law coefficient increases)</vt:lpstr>
      <vt:lpstr>Class questions</vt:lpstr>
      <vt:lpstr>Respiration and temperature</vt:lpstr>
      <vt:lpstr>Respiration and temperature</vt:lpstr>
      <vt:lpstr>Respiration and temperature</vt:lpstr>
      <vt:lpstr>Photosynthesis and temperature</vt:lpstr>
      <vt:lpstr>Photosynthesis and temperature</vt:lpstr>
      <vt:lpstr>Photosynthesis and temperature</vt:lpstr>
      <vt:lpstr>Photosynthesis and temperature</vt:lpstr>
      <vt:lpstr>Photosynthesis and temperature</vt:lpstr>
      <vt:lpstr>Photosynthesis and temperature</vt:lpstr>
      <vt:lpstr>Transpiration and temperature</vt:lpstr>
      <vt:lpstr>Transpiration and temperature</vt:lpstr>
      <vt:lpstr>Transpiration and temperature</vt:lpstr>
      <vt:lpstr>Transpiration and temperature</vt:lpstr>
      <vt:lpstr>Transpiration and temperature</vt:lpstr>
      <vt:lpstr>Transpiration and temperature</vt:lpstr>
      <vt:lpstr>But now what about acclimation!</vt:lpstr>
      <vt:lpstr>PowerPoint Presentation</vt:lpstr>
      <vt:lpstr>PowerPoint Presentation</vt:lpstr>
      <vt:lpstr>Class questions</vt:lpstr>
      <vt:lpstr>Will a 3-5°C increase in temperature matter? Why or why not?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Smith, Nick</dc:creator>
  <cp:lastModifiedBy>Smith, Nick</cp:lastModifiedBy>
  <cp:revision>37</cp:revision>
  <dcterms:created xsi:type="dcterms:W3CDTF">2019-02-09T15:12:21Z</dcterms:created>
  <dcterms:modified xsi:type="dcterms:W3CDTF">2019-02-09T19:06:57Z</dcterms:modified>
</cp:coreProperties>
</file>